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91" r:id="rId2"/>
    <p:sldId id="292" r:id="rId3"/>
    <p:sldId id="293" r:id="rId4"/>
    <p:sldId id="294" r:id="rId5"/>
    <p:sldId id="393" r:id="rId6"/>
    <p:sldId id="346" r:id="rId7"/>
    <p:sldId id="394" r:id="rId8"/>
    <p:sldId id="397" r:id="rId9"/>
    <p:sldId id="407" r:id="rId10"/>
    <p:sldId id="408" r:id="rId11"/>
    <p:sldId id="409" r:id="rId12"/>
    <p:sldId id="410" r:id="rId13"/>
    <p:sldId id="411" r:id="rId14"/>
    <p:sldId id="412" r:id="rId15"/>
    <p:sldId id="413" r:id="rId16"/>
    <p:sldId id="404" r:id="rId17"/>
    <p:sldId id="351" r:id="rId18"/>
    <p:sldId id="352" r:id="rId19"/>
    <p:sldId id="353" r:id="rId20"/>
    <p:sldId id="354" r:id="rId21"/>
    <p:sldId id="395" r:id="rId22"/>
    <p:sldId id="396" r:id="rId23"/>
    <p:sldId id="355" r:id="rId24"/>
    <p:sldId id="356" r:id="rId25"/>
    <p:sldId id="390" r:id="rId26"/>
    <p:sldId id="391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35" r:id="rId49"/>
    <p:sldId id="337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62" autoAdjust="0"/>
    <p:restoredTop sz="94660"/>
  </p:normalViewPr>
  <p:slideViewPr>
    <p:cSldViewPr>
      <p:cViewPr varScale="1">
        <p:scale>
          <a:sx n="70" d="100"/>
          <a:sy n="70" d="100"/>
        </p:scale>
        <p:origin x="178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B274F-CC75-4A15-B3A9-088060C8AE1E}" type="datetimeFigureOut">
              <a:rPr lang="en-US" smtClean="0"/>
              <a:pPr/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96D70-044E-46A3-808C-F10A69D103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3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96D70-044E-46A3-808C-F10A69D103B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0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633A4-1414-43D7-A70E-D6CBC98D6738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60A0-12C0-4579-A5EB-02967E8369EA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AD6FE-7CBD-469B-9DF2-87ED43CAEF9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1C20-DC8C-4421-9D7A-710C2E5A2C07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5E5FD-B1E0-4E67-B742-2FDDB05E10FE}" type="datetime1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701E-D719-4258-A85F-2AB3CD610866}" type="datetime1">
              <a:rPr lang="en-US" smtClean="0"/>
              <a:t>8/28/2020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C63D-3111-49E5-A393-E52301DAD59D}" type="datetime1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B08A-16AA-45C3-B64F-E1894F3949C2}" type="datetime1">
              <a:rPr lang="en-US" smtClean="0"/>
              <a:t>8/28/2020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33C2-3E5A-4493-A745-EC3765B74524}" type="datetime1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9413-0329-4586-95D4-A8B865C5E587}" type="datetime1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81000" t="2000" r="2000"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DCC34-B6CA-418F-8F22-450BCF9E8982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B4298-E628-48C7-BDA3-B31837C1571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eloperinsider.in/turbocpp/" TargetMode="External"/><Relationship Id="rId2" Type="http://schemas.openxmlformats.org/officeDocument/2006/relationships/hyperlink" Target="https://developerinsider.co/download-turbo-c-for-windows-7-8-8-1-and-windows-10-32-64-bit-full-scree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1"/>
            <a:ext cx="7772400" cy="243840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r>
              <a:rPr lang="en-US" sz="4800" b="1" dirty="0" smtClean="0"/>
              <a:t>Computer Graphics and Multimedia Systems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IN" sz="4800" b="1" dirty="0" smtClean="0"/>
              <a:t> SCS1302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143000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US" sz="4400" dirty="0"/>
              <a:t>Unit 1</a:t>
            </a:r>
          </a:p>
        </p:txBody>
      </p:sp>
    </p:spTree>
    <p:extLst>
      <p:ext uri="{BB962C8B-B14F-4D97-AF65-F5344CB8AC3E}">
        <p14:creationId xmlns:p14="http://schemas.microsoft.com/office/powerpoint/2010/main" val="38638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685800"/>
            <a:ext cx="8763000" cy="56705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746" y="31845"/>
            <a:ext cx="8229600" cy="5777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Midpoint Circle drawing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31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838200"/>
            <a:ext cx="8839200" cy="551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4873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Midpoint Circle drawing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50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838200"/>
            <a:ext cx="8610600" cy="551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4873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Midpoint Circle drawing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67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219200"/>
            <a:ext cx="8610599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Midpoint Circle drawing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016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914400"/>
            <a:ext cx="8839200" cy="53089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Midpoint Circle drawing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127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838200"/>
            <a:ext cx="8610600" cy="551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785" y="152400"/>
            <a:ext cx="8229600" cy="4873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Midpoint Circle drawing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4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467" y="152400"/>
            <a:ext cx="7628467" cy="623887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Midpoint Circle drawing algorithm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" y="932392"/>
            <a:ext cx="8763000" cy="582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9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315200" cy="655637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Midpoint Circle drawing algorithm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" y="1295400"/>
            <a:ext cx="8610600" cy="5060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33867"/>
            <a:ext cx="8229600" cy="434181"/>
          </a:xfrm>
        </p:spPr>
        <p:txBody>
          <a:bodyPr>
            <a:normAutofit fontScale="90000"/>
          </a:bodyPr>
          <a:lstStyle/>
          <a:p>
            <a:r>
              <a:rPr lang="en-US" dirty="0"/>
              <a:t>Midpoint Circle drawing algorithm</a:t>
            </a:r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25402" y="468048"/>
            <a:ext cx="8864601" cy="6597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029199" y="708818"/>
            <a:ext cx="3810001" cy="5647531"/>
          </a:xfrm>
        </p:spPr>
        <p:txBody>
          <a:bodyPr/>
          <a:lstStyle/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8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Midpoint Circle drawing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Given (</a:t>
            </a:r>
            <a:r>
              <a:rPr lang="en-US" dirty="0" err="1" smtClean="0"/>
              <a:t>xc,yc</a:t>
            </a:r>
            <a:r>
              <a:rPr lang="en-US" dirty="0" smtClean="0"/>
              <a:t>)=(0,0), x=0 and radius, r=10.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Generate a circle using Midpoint Circle drawing algorithm.        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Syllabus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621" y="1296988"/>
            <a:ext cx="7391400" cy="505936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DE01E-515C-472E-8839-25F50E3CC6A5}" type="datetime1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4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274638"/>
            <a:ext cx="4038600" cy="5851525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lvl="0"/>
            <a:r>
              <a:rPr lang="en-US" sz="3400" b="1" dirty="0">
                <a:solidFill>
                  <a:srgbClr val="7030A0"/>
                </a:solidFill>
              </a:rPr>
              <a:t>Given xc=</a:t>
            </a:r>
            <a:r>
              <a:rPr lang="en-US" sz="3400" b="1" dirty="0" err="1">
                <a:solidFill>
                  <a:srgbClr val="7030A0"/>
                </a:solidFill>
              </a:rPr>
              <a:t>yc</a:t>
            </a:r>
            <a:r>
              <a:rPr lang="en-US" sz="3400" b="1" dirty="0">
                <a:solidFill>
                  <a:srgbClr val="7030A0"/>
                </a:solidFill>
              </a:rPr>
              <a:t>=0, radius, </a:t>
            </a:r>
            <a:r>
              <a:rPr lang="en-US" sz="3400" b="1" dirty="0" smtClean="0">
                <a:solidFill>
                  <a:srgbClr val="7030A0"/>
                </a:solidFill>
              </a:rPr>
              <a:t>r=10.</a:t>
            </a:r>
            <a:endParaRPr lang="en-IN" sz="3400" b="1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Solution:</a:t>
            </a:r>
            <a:endParaRPr lang="en-IN" b="1" u="sng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66"/>
                </a:solidFill>
              </a:rPr>
              <a:t>x=0</a:t>
            </a:r>
            <a:r>
              <a:rPr lang="en-US" b="1" dirty="0">
                <a:solidFill>
                  <a:srgbClr val="FF0066"/>
                </a:solidFill>
              </a:rPr>
              <a:t>; y=10; </a:t>
            </a:r>
            <a:endParaRPr lang="en-IN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b="1" dirty="0"/>
              <a:t>p=1-r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    </a:t>
            </a:r>
            <a:r>
              <a:rPr lang="en-US" b="1" dirty="0"/>
              <a:t>=1-10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sz="2900" b="1" dirty="0">
                <a:solidFill>
                  <a:srgbClr val="FF0066"/>
                </a:solidFill>
              </a:rPr>
              <a:t>=-9</a:t>
            </a:r>
            <a:endParaRPr lang="en-IN" sz="29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b="1" dirty="0" err="1"/>
              <a:t>circlepoints</a:t>
            </a:r>
            <a:r>
              <a:rPr lang="en-US" b="1" dirty="0"/>
              <a:t>(0,0,</a:t>
            </a:r>
            <a:r>
              <a:rPr lang="en-US" sz="3400" b="1" dirty="0">
                <a:solidFill>
                  <a:srgbClr val="FF0066"/>
                </a:solidFill>
              </a:rPr>
              <a:t>0,10</a:t>
            </a:r>
            <a:r>
              <a:rPr lang="en-US" b="1" dirty="0"/>
              <a:t>)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{ 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(0+0,0+10)  =(0,10)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(0-0,0+10) =(0,10)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(0+0,0-10) =(0,-10)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(0-0,0-10) =(0,-10)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(0+10,0+0) =(10,0)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(0-10,0+0) = (-10,0)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(0+10,0-0) =(10,0)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(0-10,0-0) = (-10,0)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}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 </a:t>
            </a:r>
            <a:endParaRPr lang="en-IN" dirty="0"/>
          </a:p>
          <a:p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495800" y="249238"/>
            <a:ext cx="4419600" cy="5999162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While(0&lt;10)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{</a:t>
            </a:r>
            <a:r>
              <a:rPr lang="en-US" sz="2900" b="1" dirty="0">
                <a:solidFill>
                  <a:srgbClr val="FF0066"/>
                </a:solidFill>
              </a:rPr>
              <a:t>x=1</a:t>
            </a:r>
            <a:endParaRPr lang="en-IN" sz="29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b="1" dirty="0"/>
              <a:t>  If(-9 &lt;0)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P=p+2*x+1 = -9+2*1+1 = -9+2+1 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   </a:t>
            </a:r>
            <a:r>
              <a:rPr lang="en-US" sz="2900" b="1" dirty="0">
                <a:solidFill>
                  <a:srgbClr val="FF0066"/>
                </a:solidFill>
              </a:rPr>
              <a:t>=-6</a:t>
            </a:r>
            <a:endParaRPr lang="en-IN" sz="29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b="1" dirty="0"/>
              <a:t>}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circlepoints</a:t>
            </a:r>
            <a:r>
              <a:rPr lang="en-US" b="1" dirty="0"/>
              <a:t>(0,0,</a:t>
            </a:r>
            <a:r>
              <a:rPr lang="en-US" sz="3400" b="1" dirty="0">
                <a:solidFill>
                  <a:srgbClr val="FF0066"/>
                </a:solidFill>
              </a:rPr>
              <a:t>1,10</a:t>
            </a:r>
            <a:r>
              <a:rPr lang="en-US" b="1" dirty="0"/>
              <a:t>)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{ 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(0+1,0+10)  =(1,10)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(0-1,0+10) =(-1,10)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(0+1,0-10) =(1,-10)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(0-1,0-10) =(-1,-10)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(0+10,0+1) =(10,1)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(0-10,0+1) = (-10,1)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(0+10,0-1) =(10,-1)</a:t>
            </a:r>
            <a:endParaRPr lang="en-IN" dirty="0"/>
          </a:p>
          <a:p>
            <a:pPr marL="0" indent="0">
              <a:buNone/>
            </a:pPr>
            <a:r>
              <a:rPr lang="en-US" b="1" dirty="0" err="1"/>
              <a:t>Setpixel</a:t>
            </a:r>
            <a:r>
              <a:rPr lang="en-US" b="1" dirty="0"/>
              <a:t>(0-10,0-1) = (-10,-1)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}</a:t>
            </a:r>
            <a:endParaRPr lang="en-IN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9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7543800" cy="41116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Example: Midpoint </a:t>
            </a:r>
            <a:r>
              <a:rPr lang="en-US" sz="3200" dirty="0"/>
              <a:t>Circle drawing algorithm</a:t>
            </a:r>
            <a:endParaRPr lang="en-IN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76200" y="717550"/>
            <a:ext cx="3276600" cy="563880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u="sng" dirty="0" smtClean="0">
                <a:solidFill>
                  <a:srgbClr val="FF0066"/>
                </a:solidFill>
              </a:rPr>
              <a:t>Iteration 2: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FF0066"/>
                </a:solidFill>
              </a:rPr>
              <a:t>While(1&lt;10</a:t>
            </a:r>
            <a:r>
              <a:rPr lang="en-US" sz="1600" b="1" dirty="0">
                <a:solidFill>
                  <a:srgbClr val="FF0066"/>
                </a:solidFill>
              </a:rPr>
              <a:t>)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{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x=2</a:t>
            </a:r>
            <a:endParaRPr lang="en-IN" sz="16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  If(-6 &lt;0)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P=p+2*x+1 = -6+2*2+1 = -6+4+1 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   =-1</a:t>
            </a:r>
            <a:endParaRPr lang="en-IN" sz="16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}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circlepoints</a:t>
            </a:r>
            <a:r>
              <a:rPr lang="en-US" sz="1600" b="1" dirty="0">
                <a:solidFill>
                  <a:srgbClr val="FF0066"/>
                </a:solidFill>
              </a:rPr>
              <a:t>(0,0,</a:t>
            </a: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2,10</a:t>
            </a:r>
            <a:r>
              <a:rPr lang="en-US" sz="1600" b="1" dirty="0">
                <a:solidFill>
                  <a:srgbClr val="FF0066"/>
                </a:solidFill>
              </a:rPr>
              <a:t>)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{ 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(0+2,0+10)  =(2,10)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(0-2,0+10) =(-2,10)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(0+2,0-10) =(2,-10)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(0-2,0-10) =(-2,-10)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(0+10,0+2) =(10,2)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(0-10,0+2) = (-10,2)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(0+10,0-2) =(10,-2)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(0-10,0-2) = (-10,-2)</a:t>
            </a:r>
            <a:endParaRPr lang="en-IN" sz="16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}</a:t>
            </a:r>
            <a:endParaRPr lang="en-IN" sz="1600" dirty="0">
              <a:solidFill>
                <a:srgbClr val="FF0066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505200" y="717549"/>
            <a:ext cx="3733800" cy="5638801"/>
          </a:xfrm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b="1" u="sng" dirty="0" smtClean="0">
                <a:solidFill>
                  <a:srgbClr val="FF0066"/>
                </a:solidFill>
              </a:rPr>
              <a:t>Iteration 3</a:t>
            </a:r>
            <a:r>
              <a:rPr lang="en-US" sz="6400" b="1" u="sng" dirty="0">
                <a:solidFill>
                  <a:srgbClr val="FF0066"/>
                </a:solidFill>
              </a:rPr>
              <a:t>:</a:t>
            </a:r>
            <a:endParaRPr lang="en-IN" sz="64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rgbClr val="FF0066"/>
                </a:solidFill>
              </a:rPr>
              <a:t>While(2&lt;10)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rgbClr val="FF0066"/>
                </a:solidFill>
              </a:rPr>
              <a:t>{</a:t>
            </a:r>
            <a:r>
              <a:rPr lang="en-US" sz="7200" b="1" dirty="0">
                <a:solidFill>
                  <a:schemeClr val="accent3">
                    <a:lumMod val="50000"/>
                  </a:schemeClr>
                </a:solidFill>
              </a:rPr>
              <a:t>x=3</a:t>
            </a:r>
            <a:endParaRPr lang="en-IN" sz="72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rgbClr val="FF0066"/>
                </a:solidFill>
              </a:rPr>
              <a:t>  If(-1 &lt;0)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rgbClr val="FF0066"/>
                </a:solidFill>
              </a:rPr>
              <a:t>P=p+2*x+1 = -1+2*3+1 = -1+6+1 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rgbClr val="FF0066"/>
                </a:solidFill>
              </a:rPr>
              <a:t>   </a:t>
            </a:r>
            <a:r>
              <a:rPr lang="en-US" sz="7200" b="1" dirty="0">
                <a:solidFill>
                  <a:schemeClr val="accent3">
                    <a:lumMod val="50000"/>
                  </a:schemeClr>
                </a:solidFill>
              </a:rPr>
              <a:t>=6</a:t>
            </a:r>
            <a:endParaRPr lang="en-IN" sz="72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rgbClr val="FF0066"/>
                </a:solidFill>
              </a:rPr>
              <a:t>}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 err="1">
                <a:solidFill>
                  <a:srgbClr val="FF0066"/>
                </a:solidFill>
              </a:rPr>
              <a:t>circlepoints</a:t>
            </a:r>
            <a:r>
              <a:rPr lang="en-US" sz="7200" b="1" dirty="0">
                <a:solidFill>
                  <a:srgbClr val="FF0066"/>
                </a:solidFill>
              </a:rPr>
              <a:t>(0,0,</a:t>
            </a:r>
            <a:r>
              <a:rPr lang="en-US" sz="8000" b="1" dirty="0">
                <a:solidFill>
                  <a:schemeClr val="accent3">
                    <a:lumMod val="50000"/>
                  </a:schemeClr>
                </a:solidFill>
              </a:rPr>
              <a:t>3,10</a:t>
            </a:r>
            <a:r>
              <a:rPr lang="en-US" sz="7200" b="1" dirty="0">
                <a:solidFill>
                  <a:srgbClr val="FF0066"/>
                </a:solidFill>
              </a:rPr>
              <a:t>)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rgbClr val="FF0066"/>
                </a:solidFill>
              </a:rPr>
              <a:t>{ 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 err="1">
                <a:solidFill>
                  <a:srgbClr val="FF0066"/>
                </a:solidFill>
              </a:rPr>
              <a:t>Setpixel</a:t>
            </a:r>
            <a:r>
              <a:rPr lang="en-US" sz="7200" b="1" dirty="0">
                <a:solidFill>
                  <a:srgbClr val="FF0066"/>
                </a:solidFill>
              </a:rPr>
              <a:t>(0+3,0+10)  =(3,10)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 err="1">
                <a:solidFill>
                  <a:srgbClr val="FF0066"/>
                </a:solidFill>
              </a:rPr>
              <a:t>Setpixel</a:t>
            </a:r>
            <a:r>
              <a:rPr lang="en-US" sz="7200" b="1" dirty="0">
                <a:solidFill>
                  <a:srgbClr val="FF0066"/>
                </a:solidFill>
              </a:rPr>
              <a:t>(0-3,0+10) =(-3,10)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 err="1">
                <a:solidFill>
                  <a:srgbClr val="FF0066"/>
                </a:solidFill>
              </a:rPr>
              <a:t>Setpixel</a:t>
            </a:r>
            <a:r>
              <a:rPr lang="en-US" sz="7200" b="1" dirty="0">
                <a:solidFill>
                  <a:srgbClr val="FF0066"/>
                </a:solidFill>
              </a:rPr>
              <a:t>(0+3,0-10) =(3,-10)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 err="1">
                <a:solidFill>
                  <a:srgbClr val="FF0066"/>
                </a:solidFill>
              </a:rPr>
              <a:t>Setpixel</a:t>
            </a:r>
            <a:r>
              <a:rPr lang="en-US" sz="7200" b="1" dirty="0">
                <a:solidFill>
                  <a:srgbClr val="FF0066"/>
                </a:solidFill>
              </a:rPr>
              <a:t>(0-3,0-10) =(-3,-10)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 err="1">
                <a:solidFill>
                  <a:srgbClr val="FF0066"/>
                </a:solidFill>
              </a:rPr>
              <a:t>Setpixel</a:t>
            </a:r>
            <a:r>
              <a:rPr lang="en-US" sz="7200" b="1" dirty="0">
                <a:solidFill>
                  <a:srgbClr val="FF0066"/>
                </a:solidFill>
              </a:rPr>
              <a:t>(0+10,0+3) =(10,3)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 err="1">
                <a:solidFill>
                  <a:srgbClr val="FF0066"/>
                </a:solidFill>
              </a:rPr>
              <a:t>Setpixel</a:t>
            </a:r>
            <a:r>
              <a:rPr lang="en-US" sz="7200" b="1" dirty="0">
                <a:solidFill>
                  <a:srgbClr val="FF0066"/>
                </a:solidFill>
              </a:rPr>
              <a:t>(0-10,0+3) = (-10,3)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 err="1">
                <a:solidFill>
                  <a:srgbClr val="FF0066"/>
                </a:solidFill>
              </a:rPr>
              <a:t>Setpixel</a:t>
            </a:r>
            <a:r>
              <a:rPr lang="en-US" sz="7200" b="1" dirty="0">
                <a:solidFill>
                  <a:srgbClr val="FF0066"/>
                </a:solidFill>
              </a:rPr>
              <a:t>(0+10,0-3) =(10,-3)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 err="1">
                <a:solidFill>
                  <a:srgbClr val="FF0066"/>
                </a:solidFill>
              </a:rPr>
              <a:t>Setpixel</a:t>
            </a:r>
            <a:r>
              <a:rPr lang="en-US" sz="7200" b="1" dirty="0">
                <a:solidFill>
                  <a:srgbClr val="FF0066"/>
                </a:solidFill>
              </a:rPr>
              <a:t>(0-10,0-3) = (-10,-3)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7200" b="1" dirty="0">
                <a:solidFill>
                  <a:srgbClr val="FF0066"/>
                </a:solidFill>
              </a:rPr>
              <a:t>}</a:t>
            </a:r>
            <a:endParaRPr lang="en-IN" sz="7200" dirty="0">
              <a:solidFill>
                <a:srgbClr val="FF0066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7162800" cy="6035675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u="sng" dirty="0">
                <a:solidFill>
                  <a:srgbClr val="FF0066"/>
                </a:solidFill>
              </a:rPr>
              <a:t>Iteration4: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While(3&lt;10)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{x=4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  If(6 &lt;0)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Else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y=y-1 = 9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P=p+2*(x-y)+1 = 6+2*(4-9)+1 = 6 +2(-5) +1 = 6 -10 +1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   =-3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}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circlepoints</a:t>
            </a:r>
            <a:r>
              <a:rPr lang="en-US" sz="1600" b="1" dirty="0">
                <a:solidFill>
                  <a:srgbClr val="FF0066"/>
                </a:solidFill>
              </a:rPr>
              <a:t>(0,0,4,9)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{ 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(0+4,0+9)  =(4,9)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(0-4,0+9) =(-4,9)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(0+4,0-9) =(4,-9)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(0-4,0-9) =(-4,-9)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(0+9,0+4) =(9,4)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(0-9,0+4) = (-9,4)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(0+9,0-4) =(9,-4)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 err="1">
                <a:solidFill>
                  <a:srgbClr val="FF0066"/>
                </a:solidFill>
              </a:rPr>
              <a:t>Setpixel</a:t>
            </a:r>
            <a:r>
              <a:rPr lang="en-US" sz="1600" b="1" dirty="0">
                <a:solidFill>
                  <a:srgbClr val="FF0066"/>
                </a:solidFill>
              </a:rPr>
              <a:t>(0-9,0-4) = (-9,-4)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0066"/>
                </a:solidFill>
              </a:rPr>
              <a:t>}</a:t>
            </a:r>
            <a:endParaRPr lang="en-IN" sz="1600" b="1" dirty="0">
              <a:solidFill>
                <a:srgbClr val="FF0066"/>
              </a:solidFill>
            </a:endParaRPr>
          </a:p>
          <a:p>
            <a:pPr marL="0" indent="0">
              <a:buNone/>
            </a:pPr>
            <a:endParaRPr lang="en-IN" sz="1400" dirty="0">
              <a:solidFill>
                <a:srgbClr val="FF0066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5E5FD-B1E0-4E67-B742-2FDDB05E10FE}" type="datetime1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334963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Example: Midpoint </a:t>
            </a:r>
            <a:r>
              <a:rPr lang="en-US" sz="3200" dirty="0"/>
              <a:t>Circle drawing algorithm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5885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34200" cy="944562"/>
          </a:xfrm>
          <a:ln>
            <a:solidFill>
              <a:schemeClr val="tx1"/>
            </a:solidFill>
          </a:ln>
        </p:spPr>
        <p:txBody>
          <a:bodyPr/>
          <a:lstStyle/>
          <a:p>
            <a:pPr algn="l"/>
            <a:r>
              <a:rPr lang="en-US" dirty="0" smtClean="0"/>
              <a:t>RESULTANT POINTS</a:t>
            </a:r>
            <a:endParaRPr lang="en-IN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567930"/>
              </p:ext>
            </p:extLst>
          </p:nvPr>
        </p:nvGraphicFramePr>
        <p:xfrm>
          <a:off x="1371600" y="1657350"/>
          <a:ext cx="5778635" cy="44196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5400"/>
                <a:gridCol w="1907675"/>
                <a:gridCol w="2575560"/>
              </a:tblGrid>
              <a:tr h="84049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301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(1,10)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30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(2,10)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301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(3,10)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301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(4,9)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301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(5,9)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301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(6,8)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301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(7,7)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95816"/>
            <a:ext cx="389837" cy="405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18" y="1823112"/>
            <a:ext cx="409026" cy="437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870280"/>
            <a:ext cx="1104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0"/>
            <a:ext cx="6172200" cy="63563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 smtClean="0"/>
              <a:t>Disadvantages of Mid Point Circle Drawing Algorithm-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4" name="Content Placeholder 3" descr="pic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42490" y="1981200"/>
            <a:ext cx="7744310" cy="3276600"/>
          </a:xfrm>
        </p:spPr>
      </p:pic>
    </p:spTree>
    <p:extLst>
      <p:ext uri="{BB962C8B-B14F-4D97-AF65-F5344CB8AC3E}">
        <p14:creationId xmlns:p14="http://schemas.microsoft.com/office/powerpoint/2010/main" val="254442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b="1" u="sng" dirty="0" smtClean="0"/>
              <a:t>Advantages of Mid Point Circle Drawing Algorithm-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 smtClean="0"/>
              <a:t>The advantages of Mid Point Circle Drawing Algorithm are-</a:t>
            </a:r>
          </a:p>
          <a:p>
            <a:pPr fontAlgn="base"/>
            <a:r>
              <a:rPr lang="en-US" dirty="0" smtClean="0"/>
              <a:t>It is a powerful and efficient algorithm.</a:t>
            </a:r>
          </a:p>
          <a:p>
            <a:pPr fontAlgn="base"/>
            <a:r>
              <a:rPr lang="en-US" dirty="0" smtClean="0"/>
              <a:t>The entire algorithm is based on the simple equation of circle X</a:t>
            </a:r>
            <a:r>
              <a:rPr lang="en-US" baseline="30000" dirty="0" smtClean="0"/>
              <a:t>2</a:t>
            </a:r>
            <a:r>
              <a:rPr lang="en-US" dirty="0" smtClean="0"/>
              <a:t> + Y</a:t>
            </a:r>
            <a:r>
              <a:rPr lang="en-US" baseline="30000" dirty="0" smtClean="0"/>
              <a:t>2</a:t>
            </a:r>
            <a:r>
              <a:rPr lang="en-US" dirty="0" smtClean="0"/>
              <a:t> = R</a:t>
            </a:r>
            <a:r>
              <a:rPr lang="en-US" baseline="30000" dirty="0" smtClean="0"/>
              <a:t>2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smtClean="0"/>
              <a:t>It is easy to implement from the programmer’s perspective.</a:t>
            </a:r>
          </a:p>
          <a:p>
            <a:pPr fontAlgn="base"/>
            <a:r>
              <a:rPr lang="en-US" dirty="0" smtClean="0"/>
              <a:t>This algorithm is used to generate curves on raster displays.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59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Attributes of Output Primitives </a:t>
            </a:r>
            <a:endParaRPr lang="en-US" dirty="0"/>
          </a:p>
        </p:txBody>
      </p:sp>
      <p:pic>
        <p:nvPicPr>
          <p:cNvPr id="6" name="image3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219200"/>
            <a:ext cx="8229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ine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457200"/>
            <a:ext cx="8458200" cy="1295400"/>
          </a:xfrm>
        </p:spPr>
      </p:pic>
      <p:pic>
        <p:nvPicPr>
          <p:cNvPr id="5" name="Picture 4" descr="lin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8382000" cy="459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ine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86" y="304800"/>
            <a:ext cx="7284104" cy="6172200"/>
          </a:xfrm>
        </p:spPr>
      </p:pic>
    </p:spTree>
    <p:extLst>
      <p:ext uri="{BB962C8B-B14F-4D97-AF65-F5344CB8AC3E}">
        <p14:creationId xmlns:p14="http://schemas.microsoft.com/office/powerpoint/2010/main" val="9140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Syllabus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984" y="1825625"/>
            <a:ext cx="7694032" cy="435133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4D3FD-FB0B-4FD5-A544-EB947A8B2DB9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ine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7239000" cy="3096015"/>
          </a:xfrm>
        </p:spPr>
      </p:pic>
      <p:pic>
        <p:nvPicPr>
          <p:cNvPr id="5" name="Picture 4" descr="line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33800"/>
            <a:ext cx="7543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ine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1000"/>
            <a:ext cx="7010400" cy="1981200"/>
          </a:xfrm>
        </p:spPr>
      </p:pic>
      <p:pic>
        <p:nvPicPr>
          <p:cNvPr id="5" name="Picture 4" descr="lin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62200"/>
            <a:ext cx="7543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line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98" y="152400"/>
            <a:ext cx="6814293" cy="5973763"/>
          </a:xfrm>
        </p:spPr>
      </p:pic>
    </p:spTree>
    <p:extLst>
      <p:ext uri="{BB962C8B-B14F-4D97-AF65-F5344CB8AC3E}">
        <p14:creationId xmlns:p14="http://schemas.microsoft.com/office/powerpoint/2010/main" val="33554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81000"/>
            <a:ext cx="6934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304800"/>
            <a:ext cx="6553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9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304800"/>
            <a:ext cx="6857999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0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304800"/>
            <a:ext cx="7239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1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304800"/>
            <a:ext cx="678179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2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52400"/>
            <a:ext cx="7086599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heavy" dirty="0" err="1" smtClean="0"/>
              <a:t>Antialiasing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Antialiasing</a:t>
            </a:r>
            <a:r>
              <a:rPr lang="en-US" dirty="0" smtClean="0"/>
              <a:t> is the smoothing of the image or sound roughness caused by </a:t>
            </a:r>
            <a:r>
              <a:rPr lang="en-US" u="sng" dirty="0" smtClean="0"/>
              <a:t>aliasing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With images, approaches include adjusting pixel positions or setting pixel intensities so that there is a more gradual transition between the color of a line and the background color. </a:t>
            </a:r>
          </a:p>
          <a:p>
            <a:r>
              <a:rPr lang="en-US" dirty="0" smtClean="0"/>
              <a:t>With sound, aliases are removed by eliminating frequencies above half the sampling frequencies.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Objective(CO)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C00000"/>
            </a:solidFill>
          </a:ln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CO1: 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Construct lines and circles for the given input.</a:t>
            </a:r>
          </a:p>
          <a:p>
            <a:pPr marL="0" indent="0" algn="just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CO2: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Apply 2D transformation techniques to transform the shapes to fit them as per the picture definition.</a:t>
            </a:r>
          </a:p>
          <a:p>
            <a:pPr marL="0" indent="0" algn="just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CO3: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Construct splines, curves and perform 3D transformations</a:t>
            </a:r>
          </a:p>
          <a:p>
            <a:pPr marL="0" indent="0" algn="just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CO4: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Apply colour and transformation techniques for various applications.</a:t>
            </a:r>
          </a:p>
          <a:p>
            <a:pPr marL="0" indent="0" algn="just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CO5: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Analyse the fundamentals of animation, virtual reality, and underlying technologies.</a:t>
            </a:r>
          </a:p>
          <a:p>
            <a:pPr marL="0" indent="0" algn="just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CO6: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Develop photo shop applications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0F249-8890-444F-953B-9006595747CA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Side effects of Scan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most common side effects when working with raster devices are:</a:t>
            </a:r>
          </a:p>
          <a:p>
            <a:pPr lvl="1"/>
            <a:r>
              <a:rPr lang="en-US" dirty="0" smtClean="0"/>
              <a:t>Unequal Intensity</a:t>
            </a:r>
            <a:endParaRPr lang="en-US" sz="2400" dirty="0" smtClean="0"/>
          </a:p>
          <a:p>
            <a:pPr lvl="1"/>
            <a:r>
              <a:rPr lang="en-US" dirty="0" smtClean="0"/>
              <a:t>Overstrike</a:t>
            </a:r>
            <a:endParaRPr lang="en-US" sz="2400" dirty="0" smtClean="0"/>
          </a:p>
          <a:p>
            <a:pPr>
              <a:buNone/>
            </a:pPr>
            <a:r>
              <a:rPr lang="en-US" dirty="0" smtClean="0"/>
              <a:t>       -  Aliasing</a:t>
            </a:r>
          </a:p>
          <a:p>
            <a:r>
              <a:rPr lang="en-US" b="1" u="heavy" dirty="0" smtClean="0"/>
              <a:t>Unequal Intensity</a:t>
            </a:r>
            <a:endParaRPr lang="en-US" b="1" dirty="0" smtClean="0"/>
          </a:p>
          <a:p>
            <a:r>
              <a:rPr lang="en-US" dirty="0" smtClean="0"/>
              <a:t>Human perception of light is dependent on density and intensity of light source.</a:t>
            </a:r>
          </a:p>
          <a:p>
            <a:r>
              <a:rPr lang="en-US" sz="2800" b="1" u="heavy" dirty="0" smtClean="0"/>
              <a:t>Solution</a:t>
            </a:r>
            <a:r>
              <a:rPr lang="en-US" b="1" u="heavy" dirty="0" smtClean="0"/>
              <a:t>: </a:t>
            </a:r>
            <a:r>
              <a:rPr lang="en-US" dirty="0" smtClean="0"/>
              <a:t>By increasing the number of pixels on diagonal lines.</a:t>
            </a:r>
          </a:p>
          <a:p>
            <a:r>
              <a:rPr lang="en-US" b="1" u="heavy" dirty="0" smtClean="0"/>
              <a:t>Overstrike:</a:t>
            </a:r>
            <a:endParaRPr lang="en-US" b="1" dirty="0" smtClean="0"/>
          </a:p>
          <a:p>
            <a:pPr lvl="0"/>
            <a:r>
              <a:rPr lang="en-US" dirty="0" smtClean="0"/>
              <a:t>The same pixel is written more than once.</a:t>
            </a:r>
          </a:p>
          <a:p>
            <a:pPr lvl="0"/>
            <a:r>
              <a:rPr lang="en-US" dirty="0" smtClean="0"/>
              <a:t>This results in intensified pixels in case of photographic media, such as slide or transparency.</a:t>
            </a:r>
          </a:p>
          <a:p>
            <a:r>
              <a:rPr lang="en-US" b="1" u="heavy" dirty="0" smtClean="0"/>
              <a:t>Solution: </a:t>
            </a:r>
            <a:r>
              <a:rPr lang="en-US" dirty="0" smtClean="0"/>
              <a:t>Check each pixel to see whether it has already been written to prior to writing a new point.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heavy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dirty="0" smtClean="0"/>
              <a:t>The effect created when </a:t>
            </a:r>
            <a:r>
              <a:rPr lang="en-US" dirty="0" err="1" smtClean="0"/>
              <a:t>rasterization</a:t>
            </a:r>
            <a:r>
              <a:rPr lang="en-US" dirty="0" smtClean="0"/>
              <a:t> is performed over a discrete series of pixels.</a:t>
            </a:r>
          </a:p>
          <a:p>
            <a:pPr lvl="0"/>
            <a:r>
              <a:rPr lang="en-US" dirty="0" smtClean="0"/>
              <a:t>In particular, when lines or edges do not necessarily align directly with arrow or column of pixels, that line may appear unsmooth and have a stair-step edge appearance.</a:t>
            </a:r>
          </a:p>
          <a:p>
            <a:pPr lvl="0"/>
            <a:r>
              <a:rPr lang="en-US" dirty="0" smtClean="0"/>
              <a:t>Jagged appearance of curves or diagonal lines on a display screen, which is caused by low screen resolution.</a:t>
            </a:r>
          </a:p>
          <a:p>
            <a:pPr lvl="0"/>
            <a:r>
              <a:rPr lang="en-US" dirty="0" smtClean="0"/>
              <a:t>Refers to the plotting of a point in a location other than its true location in order to fit the point into the raster.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Consider equation Y=</a:t>
            </a:r>
            <a:r>
              <a:rPr lang="en-US" dirty="0" err="1" smtClean="0"/>
              <a:t>mX+b</a:t>
            </a:r>
            <a:r>
              <a:rPr lang="en-US" dirty="0" smtClean="0"/>
              <a:t>,  For m=0.5, b=1, X=3	</a:t>
            </a:r>
          </a:p>
          <a:p>
            <a:pPr>
              <a:buNone/>
            </a:pPr>
            <a:r>
              <a:rPr lang="en-US" dirty="0" smtClean="0"/>
              <a:t>     Y would be 2.5. So the point (3, 2.5) is plotted at alias location (3,3).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7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heavy" dirty="0" smtClean="0"/>
              <a:t>Anti-Aliasing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image on the right shows the result of anti-aliasing through the use of high r resolution.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7" name="image4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1447800"/>
            <a:ext cx="5410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533400"/>
            <a:ext cx="6831201" cy="55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9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5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533400"/>
            <a:ext cx="6802145" cy="56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4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Area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lvl="0"/>
            <a:r>
              <a:rPr lang="en-US" sz="1800" dirty="0" smtClean="0"/>
              <a:t>Determine the percentage of area coverage for a screen pixel, then set the pixel intensity proportional to this percentage.</a:t>
            </a:r>
          </a:p>
          <a:p>
            <a:pPr lvl="0"/>
            <a:r>
              <a:rPr lang="en-US" sz="1800" dirty="0" smtClean="0"/>
              <a:t>Consider a line as having thickness.</a:t>
            </a:r>
          </a:p>
          <a:p>
            <a:r>
              <a:rPr lang="en-US" sz="1800" dirty="0" smtClean="0"/>
              <a:t>Consider pixels as little squares. </a:t>
            </a:r>
          </a:p>
          <a:p>
            <a:pPr lvl="0"/>
            <a:r>
              <a:rPr lang="en-US" sz="1800" dirty="0" err="1" smtClean="0"/>
              <a:t>Unweighted</a:t>
            </a:r>
            <a:r>
              <a:rPr lang="en-US" sz="1800" dirty="0" smtClean="0"/>
              <a:t> area </a:t>
            </a:r>
            <a:r>
              <a:rPr lang="en-US" sz="1800" dirty="0" err="1" smtClean="0"/>
              <a:t>sampli</a:t>
            </a:r>
            <a:r>
              <a:rPr lang="en-US" sz="1800" dirty="0" smtClean="0"/>
              <a:t> by the line.</a:t>
            </a:r>
          </a:p>
          <a:p>
            <a:r>
              <a:rPr lang="en-US" sz="1800" dirty="0" err="1" smtClean="0"/>
              <a:t>eg</a:t>
            </a:r>
            <a:r>
              <a:rPr lang="en-US" sz="1800" dirty="0" smtClean="0"/>
              <a:t>: Fill pixels according to the proportion of their square covered</a:t>
            </a:r>
          </a:p>
          <a:p>
            <a:pPr lvl="0"/>
            <a:r>
              <a:rPr lang="en-US" sz="1800" dirty="0" smtClean="0"/>
              <a:t>Weighted area sampling: Weight the contribution according to where in the square the primitives falls</a:t>
            </a:r>
          </a:p>
          <a:p>
            <a:pPr lvl="0"/>
            <a:endParaRPr lang="en-US" dirty="0" smtClean="0"/>
          </a:p>
        </p:txBody>
      </p:sp>
      <p:pic>
        <p:nvPicPr>
          <p:cNvPr id="4" name="image4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3810000"/>
            <a:ext cx="3733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u="heavy" dirty="0" err="1" smtClean="0"/>
              <a:t>Unweighted</a:t>
            </a:r>
            <a:r>
              <a:rPr lang="en-US" u="heavy" dirty="0" smtClean="0"/>
              <a:t> Area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lvl="0"/>
            <a:r>
              <a:rPr lang="en-US" sz="2000" dirty="0" smtClean="0"/>
              <a:t>Primitive cannot affect intensity of pixel if it does not intersect the pixel. </a:t>
            </a:r>
          </a:p>
          <a:p>
            <a:pPr lvl="0"/>
            <a:r>
              <a:rPr lang="en-US" sz="2000" dirty="0" smtClean="0"/>
              <a:t>Equal areas cause equal intensity, regardless of distance from pixel center to area.</a:t>
            </a:r>
          </a:p>
          <a:p>
            <a:pPr lvl="0"/>
            <a:r>
              <a:rPr lang="en-US" sz="2000" dirty="0" err="1" smtClean="0"/>
              <a:t>Unweighted</a:t>
            </a:r>
            <a:r>
              <a:rPr lang="en-US" sz="2000" dirty="0" smtClean="0"/>
              <a:t> sampling colors two pixels identically when the primitive cuts the same area through the two pixels.</a:t>
            </a:r>
          </a:p>
          <a:p>
            <a:r>
              <a:rPr lang="en-US" sz="2000" dirty="0" smtClean="0"/>
              <a:t>Intuitively, pixel cut through the center should be more heavily weighted than one cut along corner. </a:t>
            </a:r>
            <a:endParaRPr lang="en-US" sz="2000" dirty="0"/>
          </a:p>
        </p:txBody>
      </p:sp>
      <p:pic>
        <p:nvPicPr>
          <p:cNvPr id="4" name="image4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3505200"/>
            <a:ext cx="3886200" cy="30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8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457200"/>
            <a:ext cx="6843887" cy="56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5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/>
              <a:t>Filtering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lvl="0"/>
            <a:r>
              <a:rPr lang="en-US" sz="2000" dirty="0" smtClean="0"/>
              <a:t>A continuous weighting surface (or filter function) covering the pixel. </a:t>
            </a:r>
          </a:p>
          <a:p>
            <a:pPr lvl="0"/>
            <a:r>
              <a:rPr lang="en-US" sz="2000" dirty="0" smtClean="0"/>
              <a:t>Applying the filter function by integrating over the pixel surface to obtain the weighted average intensity</a:t>
            </a:r>
          </a:p>
          <a:p>
            <a:pPr lvl="0"/>
            <a:r>
              <a:rPr lang="en-US" sz="2000" dirty="0" smtClean="0"/>
              <a:t>Weighted (Filter ) Function</a:t>
            </a:r>
          </a:p>
          <a:p>
            <a:endParaRPr lang="en-US" dirty="0"/>
          </a:p>
        </p:txBody>
      </p:sp>
      <p:pic>
        <p:nvPicPr>
          <p:cNvPr id="4" name="image4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590800"/>
            <a:ext cx="7620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7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https://developerinsider.co/download-turbo-c-for-windows-7-8-8-1-and-windows-10-32-64-bit-full-screen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r>
              <a:rPr lang="en-IN" b="1" dirty="0">
                <a:hlinkClick r:id="rId3"/>
              </a:rPr>
              <a:t>developerinsider.in/</a:t>
            </a:r>
            <a:r>
              <a:rPr lang="en-IN" b="1" dirty="0" err="1">
                <a:hlinkClick r:id="rId3"/>
              </a:rPr>
              <a:t>turbocpp</a:t>
            </a:r>
            <a:endParaRPr lang="en-IN" b="1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4270-1D8C-4B8D-8B3F-17B2BEFF1E91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8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867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CIRCLE DRAWING ALGORITHM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762000"/>
            <a:ext cx="8686800" cy="6096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74638"/>
            <a:ext cx="8839200" cy="644683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868362"/>
          </a:xfrm>
        </p:spPr>
        <p:txBody>
          <a:bodyPr/>
          <a:lstStyle/>
          <a:p>
            <a:r>
              <a:rPr lang="en-US" dirty="0" smtClean="0"/>
              <a:t>Midpoint Circle drawing algorithm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295400"/>
            <a:ext cx="8229600" cy="50609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id-Point-Circle-Drawing-Algorithm-in-Computer-Graphics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6604" y="1447800"/>
            <a:ext cx="7581546" cy="4082256"/>
          </a:xfrm>
        </p:spPr>
      </p:pic>
    </p:spTree>
    <p:extLst>
      <p:ext uri="{BB962C8B-B14F-4D97-AF65-F5344CB8AC3E}">
        <p14:creationId xmlns:p14="http://schemas.microsoft.com/office/powerpoint/2010/main" val="336138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43" y="1042299"/>
            <a:ext cx="8459457" cy="54347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ED11-27A7-4CE0-B311-853387DCEB44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2018 - 2022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B4298-E628-48C7-BDA3-B31837C1571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Midpoint Circle drawing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539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1216</Words>
  <Application>Microsoft Office PowerPoint</Application>
  <PresentationFormat>On-screen Show (4:3)</PresentationFormat>
  <Paragraphs>266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Times New Roman</vt:lpstr>
      <vt:lpstr>Office Theme</vt:lpstr>
      <vt:lpstr>Computer Graphics and Multimedia Systems  SCS1302</vt:lpstr>
      <vt:lpstr>Syllabus</vt:lpstr>
      <vt:lpstr>Syllabus</vt:lpstr>
      <vt:lpstr>Course Objective(CO)</vt:lpstr>
      <vt:lpstr>CIRCLE DRAWING ALGORITHM</vt:lpstr>
      <vt:lpstr>PowerPoint Presentation</vt:lpstr>
      <vt:lpstr>Midpoint Circle drawing algorithm</vt:lpstr>
      <vt:lpstr>PowerPoint Presentation</vt:lpstr>
      <vt:lpstr>Midpoint Circle drawing algorithm</vt:lpstr>
      <vt:lpstr>Midpoint Circle drawing algorithm</vt:lpstr>
      <vt:lpstr>Midpoint Circle drawing algorithm</vt:lpstr>
      <vt:lpstr>Midpoint Circle drawing algorithm</vt:lpstr>
      <vt:lpstr>Midpoint Circle drawing algorithm</vt:lpstr>
      <vt:lpstr>Midpoint Circle drawing algorithm</vt:lpstr>
      <vt:lpstr>Midpoint Circle drawing algorithm</vt:lpstr>
      <vt:lpstr>Midpoint Circle drawing algorithm</vt:lpstr>
      <vt:lpstr>Midpoint Circle drawing algorithm</vt:lpstr>
      <vt:lpstr>Midpoint Circle drawing algorithm</vt:lpstr>
      <vt:lpstr>Midpoint Circle drawing algorithm</vt:lpstr>
      <vt:lpstr>PowerPoint Presentation</vt:lpstr>
      <vt:lpstr>Example: Midpoint Circle drawing algorithm</vt:lpstr>
      <vt:lpstr>Example: Midpoint Circle drawing algorithm</vt:lpstr>
      <vt:lpstr>RESULTANT POINTS</vt:lpstr>
      <vt:lpstr>PowerPoint Presentation</vt:lpstr>
      <vt:lpstr> Disadvantages of Mid Point Circle Drawing Algorithm- </vt:lpstr>
      <vt:lpstr> Advantages of Mid Point Circle Drawing Algorithm- </vt:lpstr>
      <vt:lpstr>Attributes of Output Primitives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Antialiasing</vt:lpstr>
      <vt:lpstr>Side effects of Scan Conversion</vt:lpstr>
      <vt:lpstr>Aliasing</vt:lpstr>
      <vt:lpstr>Anti-Aliasing</vt:lpstr>
      <vt:lpstr>PowerPoint Presentation</vt:lpstr>
      <vt:lpstr>PowerPoint Presentation</vt:lpstr>
      <vt:lpstr>Area Sampling</vt:lpstr>
      <vt:lpstr>Unweighted Area Sampling</vt:lpstr>
      <vt:lpstr>PowerPoint Presentation</vt:lpstr>
      <vt:lpstr>Filtering Techniques</vt:lpstr>
      <vt:lpstr>PowerPoint Presentation</vt:lpstr>
    </vt:vector>
  </TitlesOfParts>
  <Company>Callidus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Kiran</dc:creator>
  <cp:lastModifiedBy>Asha</cp:lastModifiedBy>
  <cp:revision>107</cp:revision>
  <dcterms:created xsi:type="dcterms:W3CDTF">2020-07-28T06:21:21Z</dcterms:created>
  <dcterms:modified xsi:type="dcterms:W3CDTF">2020-08-28T06:11:47Z</dcterms:modified>
</cp:coreProperties>
</file>